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306" r:id="rId20"/>
    <p:sldId id="285" r:id="rId21"/>
    <p:sldId id="286" r:id="rId22"/>
    <p:sldId id="287" r:id="rId23"/>
    <p:sldId id="288" r:id="rId24"/>
    <p:sldId id="289" r:id="rId25"/>
    <p:sldId id="290" r:id="rId26"/>
    <p:sldId id="291" r:id="rId27"/>
    <p:sldId id="292" r:id="rId28"/>
    <p:sldId id="308" r:id="rId29"/>
    <p:sldId id="293" r:id="rId30"/>
    <p:sldId id="294" r:id="rId31"/>
    <p:sldId id="295" r:id="rId32"/>
    <p:sldId id="296" r:id="rId33"/>
    <p:sldId id="297" r:id="rId34"/>
    <p:sldId id="299" r:id="rId35"/>
    <p:sldId id="298" r:id="rId36"/>
    <p:sldId id="303" r:id="rId37"/>
    <p:sldId id="304" r:id="rId38"/>
    <p:sldId id="305" r:id="rId39"/>
    <p:sldId id="300" r:id="rId40"/>
    <p:sldId id="307" r:id="rId41"/>
    <p:sldId id="301" r:id="rId42"/>
    <p:sldId id="302"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a:t>Time</a:t>
          </a:r>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a:t>Maintenance</a:t>
          </a:r>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a:t>Legacy code</a:t>
          </a:r>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a:t>Perfection</a:t>
          </a:r>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a:t>Fear</a:t>
          </a:r>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940BA368-6F7A-42D6-804A-3E93A71D9E2A}" type="pres">
      <dgm:prSet presAssocID="{C9F73003-C71E-4196-BE24-83B6792175F3}" presName="txShp" presStyleLbl="node1" presStyleIdx="0" presStyleCnt="5">
        <dgm:presLayoutVars>
          <dgm:bulletEnabled val="1"/>
        </dgm:presLayoutVars>
      </dgm:prSet>
      <dgm:spPr/>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7A2AE939-8793-479E-B93C-44C53812CCB7}" type="pres">
      <dgm:prSet presAssocID="{FDE01F2C-DC7E-419C-AD88-807E13C9B21C}" presName="txShp" presStyleLbl="node1" presStyleIdx="3" presStyleCnt="5">
        <dgm:presLayoutVars>
          <dgm:bulletEnabled val="1"/>
        </dgm:presLayoutVars>
      </dgm:prSet>
      <dgm:spPr/>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pt>
  </dgm:ptLst>
  <dgm:cxnLst>
    <dgm:cxn modelId="{B1EB7A27-0676-4B6A-8519-7FAD1ECB0840}" type="presOf" srcId="{FDE01F2C-DC7E-419C-AD88-807E13C9B21C}" destId="{7A2AE939-8793-479E-B93C-44C53812CCB7}" srcOrd="0" destOrd="0" presId="urn:microsoft.com/office/officeart/2005/8/layout/vList3"/>
    <dgm:cxn modelId="{AC27633D-70B4-42CE-98AA-3368D7CF26DD}" type="presOf" srcId="{154DF0F8-BCB9-46C8-9517-AEC435C005AC}" destId="{9595CDC8-9845-4AEE-86AD-0308EBBF0C6E}" srcOrd="0" destOrd="0" presId="urn:microsoft.com/office/officeart/2005/8/layout/vList3"/>
    <dgm:cxn modelId="{1D712763-C96C-432C-BEB6-4900E38C5623}" type="presOf" srcId="{C9F73003-C71E-4196-BE24-83B6792175F3}" destId="{940BA368-6F7A-42D6-804A-3E93A71D9E2A}" srcOrd="0" destOrd="0" presId="urn:microsoft.com/office/officeart/2005/8/layout/vList3"/>
    <dgm:cxn modelId="{EC920F66-7939-4A0E-8F27-356B83224415}" srcId="{5D7051D2-C3AD-43FB-A96B-3427900F8A79}" destId="{FDE01F2C-DC7E-419C-AD88-807E13C9B21C}" srcOrd="3" destOrd="0" parTransId="{E63F9C9F-F98D-49FD-A0F8-571064D887BD}" sibTransId="{A34A8852-497C-4172-88E3-17CD00ABE95F}"/>
    <dgm:cxn modelId="{0B44A84F-EAB2-46B4-8FA2-8EE8DBC82931}" srcId="{5D7051D2-C3AD-43FB-A96B-3427900F8A79}" destId="{C9F73003-C71E-4196-BE24-83B6792175F3}" srcOrd="0" destOrd="0" parTransId="{8D54A0FF-F704-4B58-9E03-FCAC32D71B3D}" sibTransId="{23B12079-66F9-48FF-A3CF-98CF178F4F6D}"/>
    <dgm:cxn modelId="{B8820983-C0B1-4142-9C01-0E759C45F455}" type="presOf" srcId="{263C9DE9-ECA9-460E-87F9-A69EBD7F0961}" destId="{9226C38D-97E6-48C3-A8E6-971A5C28E75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13F7FCBD-36FF-4C0F-AE08-BF950FDCA107}" type="presOf" srcId="{3571E772-BD25-4B8B-A456-A8E3128BAFDD}" destId="{54E6E2AC-8635-4BE5-AC35-253BEC4F7E3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81960FE6-804E-4CB8-A003-1FBDE28B8B71}" type="presOf" srcId="{5D7051D2-C3AD-43FB-A96B-3427900F8A79}" destId="{218D5FA6-272A-4BC1-A0FE-5774AEA81DC9}" srcOrd="0" destOrd="0" presId="urn:microsoft.com/office/officeart/2005/8/layout/vList3"/>
    <dgm:cxn modelId="{34E26AFF-316C-40C3-B511-024CAFC1BE62}" srcId="{5D7051D2-C3AD-43FB-A96B-3427900F8A79}" destId="{154DF0F8-BCB9-46C8-9517-AEC435C005AC}" srcOrd="1" destOrd="0" parTransId="{8C4E605C-89E2-42C9-96EC-691F6ECA7F71}" sibTransId="{E602E411-E552-492B-A1A5-781BE459FAB2}"/>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a:t>MSTest</a:t>
          </a:r>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a:t>NUnit</a:t>
          </a:r>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a:t>xUnit</a:t>
          </a:r>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a:t>Fixie</a:t>
          </a:r>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2665932F-6D5C-4C38-B729-AC075C5D9453}" type="presOf" srcId="{6D46F7C8-695C-4199-AB04-1F8992210C76}" destId="{8FDBAA02-9B7E-4EF8-92E0-BC94CBA46AEF}"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EAFA3F5E-E5FD-49FA-9098-E2E97F3E0EA1}" type="presOf" srcId="{CA741F11-578F-40E2-A9ED-47D7A677B6E2}" destId="{08409DE1-6563-4B3C-BEA5-0E8511D3641C}" srcOrd="0" destOrd="0" presId="urn:microsoft.com/office/officeart/2005/8/layout/vList3"/>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499CE9DD-3C90-46A0-8F62-B6DEE2E002E0}" type="presOf" srcId="{ACC94476-1E21-4877-8E2D-06D9BB127CA1}" destId="{0C5899DE-EA9F-4F93-8E11-DF93495EB00C}"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AD1666EE-4303-4DB4-824A-C762E028E89F}" srcId="{4E8FCF7B-146D-4D46-B09F-22CD0BFCB581}" destId="{CA741F11-578F-40E2-A9ED-47D7A677B6E2}" srcOrd="1" destOrd="0" parTransId="{DC871F78-A9FE-4FF0-B187-B03A6AAB7FB3}" sibTransId="{FBEA1970-5665-4C97-AEB4-E85480177412}"/>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a:t>Moq</a:t>
          </a:r>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a:t>NSubstitute</a:t>
          </a:r>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a:t>Rocks</a:t>
          </a:r>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3"/>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3">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3"/>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3">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3"/>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3">
        <dgm:presLayoutVars>
          <dgm:bulletEnabled val="1"/>
        </dgm:presLayoutVars>
      </dgm:prSet>
      <dgm:spPr/>
    </dgm:pt>
  </dgm:ptLst>
  <dgm:cxnLst>
    <dgm:cxn modelId="{E2386108-6185-4363-A03D-72A44D00E43F}" srcId="{4815EF95-E74A-408E-A1B6-6753E41F4933}" destId="{5B30428F-E814-412C-8DFC-62478F85E627}" srcOrd="2" destOrd="0" parTransId="{A57007AC-F7AE-47D9-9E3F-8676C0F0996C}" sibTransId="{4BF18436-6CE9-49ED-969B-EFDDE102C2DF}"/>
    <dgm:cxn modelId="{A044F532-5649-45E0-BD2E-7E812A254CC3}" type="presOf" srcId="{4815EF95-E74A-408E-A1B6-6753E41F4933}" destId="{EC909050-0100-41E6-AB3F-FCCA502C93C8}" srcOrd="0" destOrd="0" presId="urn:microsoft.com/office/officeart/2005/8/layout/vList3"/>
    <dgm:cxn modelId="{A5D81362-4D20-4FF3-BAB5-41A21B24284D}" srcId="{4815EF95-E74A-408E-A1B6-6753E41F4933}" destId="{FAC3FE6F-9257-49FA-8600-C427F7F7C19D}" srcOrd="0" destOrd="0" parTransId="{DDF85AEA-EB77-497D-8E64-B97672945DA4}" sibTransId="{BF3322BE-A2FA-464C-97C4-71F69FD5FB7D}"/>
    <dgm:cxn modelId="{594EC163-95A1-43E3-A97F-7F56FCC7ACF3}" type="presOf" srcId="{5B30428F-E814-412C-8DFC-62478F85E627}" destId="{0609FF4D-1181-4AA5-AF29-D006CAB8133F}" srcOrd="0" destOrd="0" presId="urn:microsoft.com/office/officeart/2005/8/layout/vList3"/>
    <dgm:cxn modelId="{C41A5C47-84A8-43DF-B729-F28B7029580B}" srcId="{4815EF95-E74A-408E-A1B6-6753E41F4933}" destId="{9B940C3D-123C-4AB5-BAA6-075C97BE90DC}" srcOrd="1" destOrd="0" parTransId="{3737BE1C-68D9-40A1-BD25-B7E67A49ECE6}" sibTransId="{4C27F4D8-D889-4167-B81F-4A36CCC813B0}"/>
    <dgm:cxn modelId="{3364A158-7FB6-4990-9CBC-E18B7FA0789F}" type="presOf" srcId="{9B940C3D-123C-4AB5-BAA6-075C97BE90DC}" destId="{8642569A-7522-4A27-A1F5-17B1D9E18C5A}" srcOrd="0" destOrd="0" presId="urn:microsoft.com/office/officeart/2005/8/layout/vList3"/>
    <dgm:cxn modelId="{B619CC7C-C214-4F31-82A5-49CE76DE3D1C}" type="presOf" srcId="{FAC3FE6F-9257-49FA-8600-C427F7F7C19D}" destId="{78E9B27F-F3E4-4BA4-A4E9-205144130431}" srcOrd="0" destOrd="0" presId="urn:microsoft.com/office/officeart/2005/8/layout/vList3"/>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Time</a:t>
          </a:r>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Maintenance</a:t>
          </a:r>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Legacy code</a:t>
          </a:r>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Perfection</a:t>
          </a:r>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Fear</a:t>
          </a:r>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MSTest</a:t>
          </a:r>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NUnit</a:t>
          </a:r>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xUnit</a:t>
          </a:r>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Fixie</a:t>
          </a:r>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248725" y="1173"/>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Moq</a:t>
          </a:r>
        </a:p>
      </dsp:txBody>
      <dsp:txXfrm rot="10800000">
        <a:off x="2582925" y="1173"/>
        <a:ext cx="7266750" cy="1336802"/>
      </dsp:txXfrm>
    </dsp:sp>
    <dsp:sp modelId="{E8F1E6D7-19E4-4679-9007-E2F3688D40E3}">
      <dsp:nvSpPr>
        <dsp:cNvPr id="0" name=""/>
        <dsp:cNvSpPr/>
      </dsp:nvSpPr>
      <dsp:spPr>
        <a:xfrm>
          <a:off x="1580324" y="1173"/>
          <a:ext cx="1336802" cy="133680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248725" y="1737021"/>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NSubstitute</a:t>
          </a:r>
        </a:p>
      </dsp:txBody>
      <dsp:txXfrm rot="10800000">
        <a:off x="2582925" y="1737021"/>
        <a:ext cx="7266750" cy="1336802"/>
      </dsp:txXfrm>
    </dsp:sp>
    <dsp:sp modelId="{92A296E7-9B5A-4873-95AE-064F32C3BB25}">
      <dsp:nvSpPr>
        <dsp:cNvPr id="0" name=""/>
        <dsp:cNvSpPr/>
      </dsp:nvSpPr>
      <dsp:spPr>
        <a:xfrm>
          <a:off x="1580324" y="1737021"/>
          <a:ext cx="1336802" cy="1336802"/>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248725" y="3472868"/>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Rocks</a:t>
          </a:r>
        </a:p>
      </dsp:txBody>
      <dsp:txXfrm rot="10800000">
        <a:off x="2582925" y="3472868"/>
        <a:ext cx="7266750" cy="1336802"/>
      </dsp:txXfrm>
    </dsp:sp>
    <dsp:sp modelId="{EBCB772B-8E12-46F4-A44B-EF77DD5546EF}">
      <dsp:nvSpPr>
        <dsp:cNvPr id="0" name=""/>
        <dsp:cNvSpPr/>
      </dsp:nvSpPr>
      <dsp:spPr>
        <a:xfrm>
          <a:off x="1580324" y="3472868"/>
          <a:ext cx="1336802" cy="1336802"/>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5/1/2018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Zune bug has</a:t>
            </a:r>
            <a:r>
              <a:rPr lang="en-US" baseline="0" dirty="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28329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dumb</a:t>
            </a:r>
            <a:r>
              <a:rPr lang="en-US" baseline="0" dirty="0"/>
              <a:t> things in code, we end up with something that just don’t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75851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end up with frustrated users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48034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test?</a:t>
            </a:r>
          </a:p>
          <a:p>
            <a:endParaRPr lang="en-US" dirty="0"/>
          </a:p>
          <a:p>
            <a:r>
              <a:rPr lang="en-US" dirty="0"/>
              <a:t>Time – it does take more time to write the tests. However, the benefit is you’ll</a:t>
            </a:r>
            <a:r>
              <a:rPr lang="en-US" baseline="0" dirty="0"/>
              <a:t> (hopefully) catch more defects in your code </a:t>
            </a:r>
          </a:p>
          <a:p>
            <a:r>
              <a:rPr lang="en-US" baseline="0" dirty="0"/>
              <a:t>Maintenance – if we change our code, we might need to change our tests</a:t>
            </a:r>
          </a:p>
          <a:p>
            <a:r>
              <a:rPr lang="en-US" baseline="0" dirty="0"/>
              <a:t>Legacy Code – it’s too hard to add tests in to our code base. Everything is tied together, and it’s too much effort to put tests into place (“Working Effectively with Legacy Code”)</a:t>
            </a:r>
          </a:p>
          <a:p>
            <a:r>
              <a:rPr lang="en-US" baseline="0" dirty="0"/>
              <a:t>Perfection – “I write best code” – if code is written exactly to specs, then why write unit tests at all? (ha!)</a:t>
            </a:r>
          </a:p>
          <a:p>
            <a:r>
              <a:rPr lang="en-US" baseline="0" dirty="0"/>
              <a:t>Fear – “I’ve never done this, how long is it going to take for me to get proficient, etc.”</a:t>
            </a:r>
          </a:p>
          <a:p>
            <a:endParaRPr lang="en-US" baseline="0" dirty="0"/>
          </a:p>
          <a:p>
            <a:r>
              <a:rPr lang="en-US" baseline="0" dirty="0"/>
              <a:t>In the next set of slides, we’ll cover these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4187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test? You don’t want legacy</a:t>
            </a:r>
            <a:r>
              <a:rPr lang="en-US" baseline="0" dirty="0"/>
              <a:t>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52109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makes developers</a:t>
            </a:r>
            <a:r>
              <a:rPr lang="en-US" baseline="0" dirty="0"/>
              <a:t> dogfood their code. Sometimes that interaction with the API is quite revealing.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88109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a:t>
            </a:r>
            <a:r>
              <a:rPr lang="en-US" baseline="0" dirty="0"/>
              <a:t> want immediate feedback. Turning up to 11 helps in finding problem spots.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425551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fast” – the sooner</a:t>
            </a:r>
            <a:r>
              <a:rPr lang="en-US" baseline="0" dirty="0"/>
              <a:t> you fail, the better off you are. “1 hand clapping” vs. thunderous applause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672507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clear separations with our layers to make it easier to</a:t>
            </a:r>
            <a:r>
              <a:rPr lang="en-US" baseline="0" dirty="0"/>
              <a:t> test our code, no matter how many layers we have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881712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block of chocolate may be tasty, but that’s not what we want</a:t>
            </a:r>
            <a:r>
              <a:rPr lang="en-US" baseline="0" dirty="0"/>
              <a:t> in code, because we can’t easily unit test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3752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3627139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a huge mess</a:t>
            </a:r>
            <a:r>
              <a:rPr lang="en-US" baseline="0" dirty="0"/>
              <a:t> of interactivity within our application layers. It becomes too hard to test and maintain.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734443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isolation,</a:t>
            </a:r>
            <a:r>
              <a:rPr lang="en-US" baseline="0" dirty="0"/>
              <a:t> like a sound room. Removing noise helps you focus on the code under test.</a:t>
            </a:r>
          </a:p>
          <a:p>
            <a:endParaRPr lang="en-US" baseline="0" dirty="0"/>
          </a:p>
          <a:p>
            <a:r>
              <a:rPr lang="en-US" baseline="0" dirty="0"/>
              <a:t>“According to Guinness World Records, 2005, </a:t>
            </a:r>
            <a:r>
              <a:rPr lang="en-US" baseline="0" dirty="0" err="1"/>
              <a:t>Orfield</a:t>
            </a:r>
            <a:r>
              <a:rPr lang="en-US" baseline="0" dirty="0"/>
              <a:t> Laboratory's NIST certified </a:t>
            </a:r>
            <a:r>
              <a:rPr lang="en-US" baseline="0" dirty="0" err="1"/>
              <a:t>Eckel</a:t>
            </a:r>
            <a:r>
              <a:rPr lang="en-US" baseline="0" dirty="0"/>
              <a:t> Industries-designed anechoic chamber is "The quietest place on earth" measured at −9.4 </a:t>
            </a:r>
            <a:r>
              <a:rPr lang="en-US" baseline="0" dirty="0" err="1"/>
              <a:t>dBA</a:t>
            </a:r>
            <a:r>
              <a:rPr lang="en-US" baseline="0" dirty="0"/>
              <a:t>.” http://en.wikipedia.org/wiki/Anechoic_chamber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96070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quotes</a:t>
            </a:r>
            <a:r>
              <a:rPr lang="en-US" baseline="0" dirty="0"/>
              <a:t> in Design Patterns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4248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help if you run tests in parallel. By isolating</a:t>
            </a:r>
            <a:r>
              <a:rPr lang="en-US" baseline="0" dirty="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608215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always want to do end-to-end</a:t>
            </a:r>
            <a:r>
              <a:rPr lang="en-US" baseline="0" dirty="0"/>
              <a:t> testing as a developer, but that’s not easily repeatable. </a:t>
            </a:r>
            <a:r>
              <a:rPr lang="en-US" dirty="0"/>
              <a:t>Writing apps that test</a:t>
            </a:r>
            <a:r>
              <a:rPr lang="en-US" baseline="0" dirty="0"/>
              <a:t> code in a repeatable fashion is a better approach. </a:t>
            </a:r>
            <a:r>
              <a:rPr lang="en-US" dirty="0"/>
              <a:t>Using</a:t>
            </a:r>
            <a:r>
              <a:rPr lang="en-US" baseline="0" dirty="0"/>
              <a:t> a framework to easily run tests locally and on a build server is the way to go.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14773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a:t>
            </a:r>
            <a:r>
              <a:rPr lang="en-US" baseline="0" dirty="0"/>
              <a:t> it over the wall to QA is not a good idea either.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415900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tests that</a:t>
            </a:r>
            <a:r>
              <a:rPr lang="en-US" baseline="0" dirty="0"/>
              <a:t> run automatically helps with change. </a:t>
            </a:r>
            <a:r>
              <a:rPr lang="en-US" dirty="0"/>
              <a:t>Change is inevitable in code. Virtually</a:t>
            </a:r>
            <a:r>
              <a:rPr lang="en-US" baseline="0" dirty="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496281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techniques and ideas exist for unit</a:t>
            </a:r>
            <a:r>
              <a:rPr lang="en-US" baseline="0" dirty="0"/>
              <a:t> testing, and they all have something to bring to the table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64664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 good approach to structuring unit testing code</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896578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unit testing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27369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 want is something that works as</a:t>
            </a:r>
            <a:r>
              <a:rPr lang="en-US" baseline="0" dirty="0"/>
              <a:t> expected, and is tested to last for a long time. That’s where testing comes into play. Making sure you code does what you think it should do makes it easier to maintain as the application changes (as it inevitably will).</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1160112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mocking libraries</a:t>
            </a:r>
            <a:r>
              <a:rPr lang="en-US" baseline="0" dirty="0"/>
              <a:t> help in isolating code under test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033023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Let’s say Person has a reference to </a:t>
            </a:r>
            <a:r>
              <a:rPr lang="en-US" dirty="0" err="1"/>
              <a:t>PersonRepository</a:t>
            </a:r>
            <a:r>
              <a:rPr lang="en-US" baseline="0" dirty="0"/>
              <a:t>. This is strong coupling and can make testing difficult.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828433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fix this is to create an abstraction that Person references and </a:t>
            </a:r>
            <a:r>
              <a:rPr lang="en-US" dirty="0" err="1"/>
              <a:t>PersonRepository</a:t>
            </a:r>
            <a:r>
              <a:rPr lang="en-US" dirty="0"/>
              <a:t> implements. Then an instance of </a:t>
            </a:r>
            <a:r>
              <a:rPr lang="en-US" dirty="0" err="1"/>
              <a:t>PersonRepository</a:t>
            </a:r>
            <a:r>
              <a:rPr lang="en-US" dirty="0"/>
              <a:t> is injected to Person.</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064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test, you can create a mock of </a:t>
            </a:r>
            <a:r>
              <a:rPr lang="en-US" dirty="0" err="1"/>
              <a:t>PersonRespository</a:t>
            </a:r>
            <a:r>
              <a:rPr lang="en-US" dirty="0"/>
              <a:t>, either by hand or using a framework, that has a specific setup that you can verify in a test that it was used correctly.</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96462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some mocking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2901869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995057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4188332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code maintainable is an</a:t>
            </a:r>
            <a:r>
              <a:rPr lang="en-US" baseline="0" dirty="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1872397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Unit Testing: Basics and Best Practices - https://www.daedtech.com/unit-testing-basics-best-practices/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13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76479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40537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other</a:t>
            </a:r>
            <a:r>
              <a:rPr lang="en-US" baseline="0" dirty="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338071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your code looks sad…and it’s in Comic Sans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07633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be geniuses</a:t>
            </a:r>
            <a:r>
              <a:rPr lang="en-US" baseline="0" dirty="0"/>
              <a:t> with our code – we always write perfect code with no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14809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easy for us to</a:t>
            </a:r>
            <a:r>
              <a:rPr lang="en-US" baseline="0" dirty="0"/>
              <a:t> do dumb things in code. (Think of the Zune leap year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900065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85" y="1145781"/>
            <a:ext cx="3756914" cy="4709479"/>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spTree>
    <p:extLst>
      <p:ext uri="{BB962C8B-B14F-4D97-AF65-F5344CB8AC3E}">
        <p14:creationId xmlns:p14="http://schemas.microsoft.com/office/powerpoint/2010/main" val="322097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http://www.dvorak.org/blog/wp-content/uploads/2011/01/homer_simpson_brain.jpg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60" y="1062417"/>
            <a:ext cx="6394363" cy="4795772"/>
          </a:xfrm>
          <a:prstGeom prst="rect">
            <a:avLst/>
          </a:prstGeom>
        </p:spPr>
      </p:pic>
    </p:spTree>
    <p:extLst>
      <p:ext uri="{BB962C8B-B14F-4D97-AF65-F5344CB8AC3E}">
        <p14:creationId xmlns:p14="http://schemas.microsoft.com/office/powerpoint/2010/main" val="166183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p:txBody>
      </p:sp>
      <p:sp>
        <p:nvSpPr>
          <p:cNvPr id="6" name="Rectangle 5"/>
          <p:cNvSpPr/>
          <p:nvPr/>
        </p:nvSpPr>
        <p:spPr>
          <a:xfrm>
            <a:off x="2419141" y="996861"/>
            <a:ext cx="4152481" cy="50783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 ORIGINYEAR; /* = 1980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while (days &gt;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IsLeapYear</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(days &gt;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p:txBody>
      </p:sp>
      <p:sp>
        <p:nvSpPr>
          <p:cNvPr id="8" name="Rectangle 7"/>
          <p:cNvSpPr/>
          <p:nvPr/>
        </p:nvSpPr>
        <p:spPr>
          <a:xfrm>
            <a:off x="3264040" y="1565021"/>
            <a:ext cx="1529024" cy="3682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flipH="1" flipV="1">
            <a:off x="4860683" y="1749137"/>
            <a:ext cx="3429000" cy="838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57095" y="1933253"/>
            <a:ext cx="606256"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mj-lt"/>
                <a:ea typeface="ＭＳ Ｐゴシック" pitchFamily="-72" charset="-128"/>
              </a:rPr>
              <a:t>?</a:t>
            </a:r>
          </a:p>
        </p:txBody>
      </p:sp>
    </p:spTree>
    <p:extLst>
      <p:ext uri="{BB962C8B-B14F-4D97-AF65-F5344CB8AC3E}">
        <p14:creationId xmlns:p14="http://schemas.microsoft.com/office/powerpoint/2010/main" val="29765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6" name="Picture 2" descr="http://celebrating200years.noaa.gov/magazine/tct/01_misaligned_bridge_5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69" y="1056725"/>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5" name="Picture 2" descr="http://chellem.com/wp-content/uploads/2009/08/str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598" y="1202610"/>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2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6" name="Diagram 5"/>
          <p:cNvGraphicFramePr/>
          <p:nvPr>
            <p:extLst/>
          </p:nvPr>
        </p:nvGraphicFramePr>
        <p:xfrm>
          <a:off x="643042" y="1069521"/>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8" name="Rectangle 7"/>
          <p:cNvSpPr/>
          <p:nvPr/>
        </p:nvSpPr>
        <p:spPr>
          <a:xfrm>
            <a:off x="6375212" y="2258745"/>
            <a:ext cx="4481976" cy="1938992"/>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“Legacy code is simply code without tests.” –xvi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400879" cy="4506686"/>
          </a:xfrm>
          <a:prstGeom prst="rect">
            <a:avLst/>
          </a:prstGeom>
        </p:spPr>
      </p:pic>
    </p:spTree>
    <p:extLst>
      <p:ext uri="{BB962C8B-B14F-4D97-AF65-F5344CB8AC3E}">
        <p14:creationId xmlns:p14="http://schemas.microsoft.com/office/powerpoint/2010/main" val="4132244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798" y="1078118"/>
            <a:ext cx="5982688" cy="4632310"/>
          </a:xfrm>
          <a:prstGeom prst="rect">
            <a:avLst/>
          </a:prstGeom>
        </p:spPr>
      </p:pic>
    </p:spTree>
    <p:extLst>
      <p:ext uri="{BB962C8B-B14F-4D97-AF65-F5344CB8AC3E}">
        <p14:creationId xmlns:p14="http://schemas.microsoft.com/office/powerpoint/2010/main" val="307528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96" y="1053611"/>
            <a:ext cx="6467091" cy="4785647"/>
          </a:xfrm>
          <a:prstGeom prst="rect">
            <a:avLst/>
          </a:prstGeom>
        </p:spPr>
      </p:pic>
    </p:spTree>
    <p:extLst>
      <p:ext uri="{BB962C8B-B14F-4D97-AF65-F5344CB8AC3E}">
        <p14:creationId xmlns:p14="http://schemas.microsoft.com/office/powerpoint/2010/main" val="163619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5" y="1067480"/>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92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219136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spTree>
    <p:extLst>
      <p:ext uri="{BB962C8B-B14F-4D97-AF65-F5344CB8AC3E}">
        <p14:creationId xmlns:p14="http://schemas.microsoft.com/office/powerpoint/2010/main" val="317577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5" name="Picture 2" descr="http://scratch.typepad.com/.a/6a00e551da83098833012875abba3b970c-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67" y="1046678"/>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6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58" y="962992"/>
            <a:ext cx="6657295" cy="4992971"/>
          </a:xfrm>
          <a:prstGeom prst="rect">
            <a:avLst/>
          </a:prstGeom>
        </p:spPr>
      </p:pic>
    </p:spTree>
    <p:extLst>
      <p:ext uri="{BB962C8B-B14F-4D97-AF65-F5344CB8AC3E}">
        <p14:creationId xmlns:p14="http://schemas.microsoft.com/office/powerpoint/2010/main" val="424322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39" y="1029541"/>
            <a:ext cx="6162205" cy="4868142"/>
          </a:xfrm>
          <a:prstGeom prst="rect">
            <a:avLst/>
          </a:prstGeom>
        </p:spPr>
      </p:pic>
    </p:spTree>
    <p:extLst>
      <p:ext uri="{BB962C8B-B14F-4D97-AF65-F5344CB8AC3E}">
        <p14:creationId xmlns:p14="http://schemas.microsoft.com/office/powerpoint/2010/main" val="162285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8" name="Rectangle 7"/>
          <p:cNvSpPr/>
          <p:nvPr/>
        </p:nvSpPr>
        <p:spPr>
          <a:xfrm>
            <a:off x="6375212" y="2258745"/>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–pg. 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616476" cy="4506686"/>
          </a:xfrm>
          <a:prstGeom prst="rect">
            <a:avLst/>
          </a:prstGeom>
        </p:spPr>
      </p:pic>
    </p:spTree>
    <p:extLst>
      <p:ext uri="{BB962C8B-B14F-4D97-AF65-F5344CB8AC3E}">
        <p14:creationId xmlns:p14="http://schemas.microsoft.com/office/powerpoint/2010/main" val="15818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4" name="Picture 3">
            <a:extLst>
              <a:ext uri="{FF2B5EF4-FFF2-40B4-BE49-F238E27FC236}">
                <a16:creationId xmlns:a16="http://schemas.microsoft.com/office/drawing/2014/main" id="{8ADFF531-686B-4CD6-A2E9-1B0F488B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76" y="1136197"/>
            <a:ext cx="7325248" cy="4585605"/>
          </a:xfrm>
          <a:prstGeom prst="rect">
            <a:avLst/>
          </a:prstGeom>
        </p:spPr>
      </p:pic>
    </p:spTree>
    <p:extLst>
      <p:ext uri="{BB962C8B-B14F-4D97-AF65-F5344CB8AC3E}">
        <p14:creationId xmlns:p14="http://schemas.microsoft.com/office/powerpoint/2010/main" val="267897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stretch>
            <a:fillRect/>
          </a:stretch>
        </p:blipFill>
        <p:spPr>
          <a:xfrm>
            <a:off x="386499" y="1152714"/>
            <a:ext cx="3354278" cy="2273769"/>
          </a:xfrm>
          <a:prstGeom prst="rect">
            <a:avLst/>
          </a:prstGeom>
        </p:spPr>
      </p:pic>
      <p:pic>
        <p:nvPicPr>
          <p:cNvPr id="9" name="Picture 8"/>
          <p:cNvPicPr>
            <a:picLocks noChangeAspect="1"/>
          </p:cNvPicPr>
          <p:nvPr/>
        </p:nvPicPr>
        <p:blipFill>
          <a:blip r:embed="rId4"/>
          <a:stretch>
            <a:fillRect/>
          </a:stretch>
        </p:blipFill>
        <p:spPr>
          <a:xfrm>
            <a:off x="2925823" y="1868057"/>
            <a:ext cx="6346638" cy="2875689"/>
          </a:xfrm>
          <a:prstGeom prst="rect">
            <a:avLst/>
          </a:prstGeom>
        </p:spPr>
      </p:pic>
      <p:pic>
        <p:nvPicPr>
          <p:cNvPr id="10" name="Picture 9"/>
          <p:cNvPicPr>
            <a:picLocks noChangeAspect="1"/>
          </p:cNvPicPr>
          <p:nvPr/>
        </p:nvPicPr>
        <p:blipFill>
          <a:blip r:embed="rId5"/>
          <a:stretch>
            <a:fillRect/>
          </a:stretch>
        </p:blipFill>
        <p:spPr>
          <a:xfrm>
            <a:off x="8073591" y="3514463"/>
            <a:ext cx="3738195" cy="2185788"/>
          </a:xfrm>
          <a:prstGeom prst="rect">
            <a:avLst/>
          </a:prstGeom>
        </p:spPr>
      </p:pic>
    </p:spTree>
    <p:extLst>
      <p:ext uri="{BB962C8B-B14F-4D97-AF65-F5344CB8AC3E}">
        <p14:creationId xmlns:p14="http://schemas.microsoft.com/office/powerpoint/2010/main" val="33631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12" y="1163097"/>
            <a:ext cx="3024659" cy="4605731"/>
          </a:xfrm>
          <a:prstGeom prst="rect">
            <a:avLst/>
          </a:prstGeom>
        </p:spPr>
      </p:pic>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spTree>
    <p:extLst>
      <p:ext uri="{BB962C8B-B14F-4D97-AF65-F5344CB8AC3E}">
        <p14:creationId xmlns:p14="http://schemas.microsoft.com/office/powerpoint/2010/main" val="18388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748" y="1033084"/>
            <a:ext cx="7300788" cy="4854866"/>
          </a:xfrm>
          <a:prstGeom prst="rect">
            <a:avLst/>
          </a:prstGeom>
        </p:spPr>
      </p:pic>
    </p:spTree>
    <p:extLst>
      <p:ext uri="{BB962C8B-B14F-4D97-AF65-F5344CB8AC3E}">
        <p14:creationId xmlns:p14="http://schemas.microsoft.com/office/powerpoint/2010/main" val="101856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3023925"/>
            <a:ext cx="448197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114067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148248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2732522"/>
            <a:ext cx="4481976" cy="1446550"/>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p>
        </p:txBody>
      </p:sp>
    </p:spTree>
    <p:extLst>
      <p:ext uri="{BB962C8B-B14F-4D97-AF65-F5344CB8AC3E}">
        <p14:creationId xmlns:p14="http://schemas.microsoft.com/office/powerpoint/2010/main" val="2047396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2" name="Content Placeholder 1"/>
          <p:cNvGraphicFramePr>
            <a:graphicFrameLocks noGrp="1"/>
          </p:cNvGraphicFramePr>
          <p:nvPr>
            <p:ph idx="1"/>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75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80" y="1147672"/>
            <a:ext cx="6178323" cy="4633742"/>
          </a:xfrm>
          <a:prstGeom prst="rect">
            <a:avLst/>
          </a:prstGeom>
        </p:spPr>
      </p:pic>
    </p:spTree>
    <p:extLst>
      <p:ext uri="{BB962C8B-B14F-4D97-AF65-F5344CB8AC3E}">
        <p14:creationId xmlns:p14="http://schemas.microsoft.com/office/powerpoint/2010/main" val="856749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9" name="Right Arrow 8"/>
          <p:cNvSpPr/>
          <p:nvPr/>
        </p:nvSpPr>
        <p:spPr>
          <a:xfrm>
            <a:off x="5025009" y="3009480"/>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01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41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PersonRepositoryMock</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4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410237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997" y="1135464"/>
            <a:ext cx="6918290" cy="4612193"/>
          </a:xfrm>
          <a:prstGeom prst="rect">
            <a:avLst/>
          </a:prstGeom>
        </p:spPr>
      </p:pic>
    </p:spTree>
    <p:extLst>
      <p:ext uri="{BB962C8B-B14F-4D97-AF65-F5344CB8AC3E}">
        <p14:creationId xmlns:p14="http://schemas.microsoft.com/office/powerpoint/2010/main" val="2124337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Writing Tests in .NET</a:t>
            </a:r>
          </a:p>
        </p:txBody>
      </p:sp>
      <p:sp>
        <p:nvSpPr>
          <p:cNvPr id="3" name="Text Placeholder 2"/>
          <p:cNvSpPr>
            <a:spLocks noGrp="1"/>
          </p:cNvSpPr>
          <p:nvPr>
            <p:ph type="body" idx="1"/>
          </p:nvPr>
        </p:nvSpPr>
        <p:spPr/>
        <p:txBody>
          <a:bodyPr/>
          <a:lstStyle/>
          <a:p>
            <a:r>
              <a:rPr lang="en-US" dirty="0"/>
              <a:t>Testability in .NET</a:t>
            </a:r>
          </a:p>
        </p:txBody>
      </p:sp>
    </p:spTree>
    <p:extLst>
      <p:ext uri="{BB962C8B-B14F-4D97-AF65-F5344CB8AC3E}">
        <p14:creationId xmlns:p14="http://schemas.microsoft.com/office/powerpoint/2010/main" val="1708564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1434708"/>
            <a:ext cx="5201288" cy="39009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139" y="1434707"/>
            <a:ext cx="5853456" cy="3900967"/>
          </a:xfrm>
          <a:prstGeom prst="rect">
            <a:avLst/>
          </a:prstGeom>
        </p:spPr>
      </p:pic>
    </p:spTree>
    <p:extLst>
      <p:ext uri="{BB962C8B-B14F-4D97-AF65-F5344CB8AC3E}">
        <p14:creationId xmlns:p14="http://schemas.microsoft.com/office/powerpoint/2010/main" val="299248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https://github.com/JasonBock/TestabilityInDotNet</a:t>
            </a:r>
          </a:p>
          <a:p>
            <a:pPr marL="68580" indent="0" algn="ctr">
              <a:buNone/>
            </a:pPr>
            <a:endParaRPr lang="en-US" sz="3800" dirty="0"/>
          </a:p>
          <a:p>
            <a:pPr marL="68580" indent="0" algn="ctr">
              <a:buNone/>
            </a:pPr>
            <a:r>
              <a:rPr lang="en-US" sz="3800" dirty="0"/>
              <a:t>https://www.slideshare.net/JasonBock2/testability-in-net</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11258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383704" y="3637066"/>
            <a:ext cx="6643917"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https://github.com/JasonBock/TestabilityInDotNet</a:t>
            </a:r>
          </a:p>
          <a:p>
            <a:pPr marL="285750" indent="-285750">
              <a:buFont typeface="Arial" panose="020B0604020202020204" pitchFamily="34" charset="0"/>
              <a:buChar char="•"/>
            </a:pPr>
            <a:r>
              <a:rPr lang="en-US" dirty="0"/>
              <a:t>https://www.slideshare.net/JasonBock2/testability-in-net</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670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99" y="1021533"/>
            <a:ext cx="7326037" cy="4886898"/>
          </a:xfrm>
          <a:prstGeom prst="rect">
            <a:avLst/>
          </a:prstGeom>
        </p:spPr>
      </p:pic>
    </p:spTree>
    <p:extLst>
      <p:ext uri="{BB962C8B-B14F-4D97-AF65-F5344CB8AC3E}">
        <p14:creationId xmlns:p14="http://schemas.microsoft.com/office/powerpoint/2010/main" val="17464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5" y="2024255"/>
            <a:ext cx="2868410" cy="2923046"/>
          </a:xfrm>
          <a:prstGeom prst="rect">
            <a:avLst/>
          </a:prstGeom>
        </p:spPr>
      </p:pic>
      <p:sp>
        <p:nvSpPr>
          <p:cNvPr id="2" name="Rectangle 1"/>
          <p:cNvSpPr/>
          <p:nvPr/>
        </p:nvSpPr>
        <p:spPr>
          <a:xfrm>
            <a:off x="1882389" y="2024255"/>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296057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4" y="990417"/>
            <a:ext cx="1142857" cy="1133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0" y="944546"/>
            <a:ext cx="1142857" cy="1133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074" y="0"/>
            <a:ext cx="6851223" cy="6088045"/>
          </a:xfrm>
          <a:prstGeom prst="rect">
            <a:avLst/>
          </a:prstGeom>
        </p:spPr>
      </p:pic>
      <p:sp>
        <p:nvSpPr>
          <p:cNvPr id="9" name="Rectangle 3"/>
          <p:cNvSpPr txBox="1">
            <a:spLocks noChangeArrowheads="1"/>
          </p:cNvSpPr>
          <p:nvPr/>
        </p:nvSpPr>
        <p:spPr>
          <a:xfrm>
            <a:off x="2940817" y="2523399"/>
            <a:ext cx="5943600"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public static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Add(</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return x +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5848" y="4171193"/>
            <a:ext cx="2015675" cy="2015675"/>
          </a:xfrm>
          <a:prstGeom prst="rect">
            <a:avLst/>
          </a:prstGeom>
        </p:spPr>
      </p:pic>
    </p:spTree>
    <p:extLst>
      <p:ext uri="{BB962C8B-B14F-4D97-AF65-F5344CB8AC3E}">
        <p14:creationId xmlns:p14="http://schemas.microsoft.com/office/powerpoint/2010/main" val="36020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6" name="Content Placeholder 1"/>
          <p:cNvSpPr>
            <a:spLocks noGrp="1"/>
          </p:cNvSpPr>
          <p:nvPr>
            <p:ph idx="1"/>
          </p:nvPr>
        </p:nvSpPr>
        <p:spPr>
          <a:xfrm>
            <a:off x="432154" y="911225"/>
            <a:ext cx="11430000" cy="4810845"/>
          </a:xfrm>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36160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101348"/>
            <a:ext cx="1828800" cy="18288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795142"/>
            <a:ext cx="1195598" cy="119559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795142"/>
            <a:ext cx="1195598" cy="1195598"/>
          </a:xfrm>
          <a:prstGeom prst="rect">
            <a:avLst/>
          </a:prstGeom>
        </p:spPr>
      </p:pic>
      <p:sp>
        <p:nvSpPr>
          <p:cNvPr id="14" name="Rectangle 3"/>
          <p:cNvSpPr txBox="1">
            <a:spLocks noChangeArrowheads="1"/>
          </p:cNvSpPr>
          <p:nvPr/>
        </p:nvSpPr>
        <p:spPr>
          <a:xfrm>
            <a:off x="3179898" y="2360118"/>
            <a:ext cx="5526881"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public static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Add(</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x,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p:txBody>
      </p:sp>
    </p:spTree>
    <p:extLst>
      <p:ext uri="{BB962C8B-B14F-4D97-AF65-F5344CB8AC3E}">
        <p14:creationId xmlns:p14="http://schemas.microsoft.com/office/powerpoint/2010/main" val="6380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0d6b4bb-fd12-4740-8884-687737dcca9a"/>
    <ds:schemaRef ds:uri="http://www.w3.org/XML/1998/namespace"/>
    <ds:schemaRef ds:uri="http://purl.org/dc/dcmityp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3</TotalTime>
  <Words>1807</Words>
  <Application>Microsoft Office PowerPoint</Application>
  <PresentationFormat>Widescreen</PresentationFormat>
  <Paragraphs>227</Paragraphs>
  <Slides>40</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Dotum</vt:lpstr>
      <vt:lpstr>ＭＳ Ｐゴシック</vt:lpstr>
      <vt:lpstr>Arial</vt:lpstr>
      <vt:lpstr>Arial Black</vt:lpstr>
      <vt:lpstr>Calibri</vt:lpstr>
      <vt:lpstr>Comic Sans MS</vt:lpstr>
      <vt:lpstr>Consolas</vt:lpstr>
      <vt:lpstr>Cordia New</vt:lpstr>
      <vt:lpstr>Franklin Gothic Book</vt:lpstr>
      <vt:lpstr>Franklin Gothic Medium Cond</vt:lpstr>
      <vt:lpstr>Wingdings</vt:lpstr>
      <vt:lpstr>MGNC_PPT_FINAL</vt:lpstr>
      <vt:lpstr>PowerPoint Presentation</vt:lpstr>
      <vt:lpstr>Testability in .NET</vt:lpstr>
      <vt:lpstr>Personal Info</vt:lpstr>
      <vt:lpstr>Downloads</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vt:lpstr>
      <vt:lpstr>Testing </vt:lpstr>
      <vt:lpstr>Demo: Writing Tests in .NET</vt:lpstr>
      <vt:lpstr>Conclusion </vt:lpstr>
      <vt:lpstr>Testability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cp:revision>
  <dcterms:created xsi:type="dcterms:W3CDTF">2018-02-12T02:51:15Z</dcterms:created>
  <dcterms:modified xsi:type="dcterms:W3CDTF">2018-05-02T00:12:04Z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